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65" r:id="rId2"/>
  </p:sldMasterIdLst>
  <p:notesMasterIdLst>
    <p:notesMasterId r:id="rId12"/>
  </p:notesMasterIdLst>
  <p:handoutMasterIdLst>
    <p:handoutMasterId r:id="rId13"/>
  </p:handoutMasterIdLst>
  <p:sldIdLst>
    <p:sldId id="256" r:id="rId3"/>
    <p:sldId id="263" r:id="rId4"/>
    <p:sldId id="264" r:id="rId5"/>
    <p:sldId id="265" r:id="rId6"/>
    <p:sldId id="270" r:id="rId7"/>
    <p:sldId id="266" r:id="rId8"/>
    <p:sldId id="283" r:id="rId9"/>
    <p:sldId id="284" r:id="rId10"/>
    <p:sldId id="281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4" autoAdjust="0"/>
    <p:restoredTop sz="94660"/>
  </p:normalViewPr>
  <p:slideViewPr>
    <p:cSldViewPr>
      <p:cViewPr>
        <p:scale>
          <a:sx n="79" d="100"/>
          <a:sy n="79" d="100"/>
        </p:scale>
        <p:origin x="-112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21D3CFC-E72C-4BDF-9BB8-AD245EDFDD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9628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EF54DB-D3F1-43E9-B2F8-AC1265AE9FAC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15A30C-9474-4A9B-94F8-1AD80FFDC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491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5A30C-9474-4A9B-94F8-1AD80FFDC6F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23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A05C87CA-3092-4ADB-AC14-EF7E9430282C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EE801-0236-420F-8F69-4D256100D9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9959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63D9-BA47-4687-93D0-8A83E7336E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0109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62099-E99A-465A-9B5A-A82DA5E97C3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69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625A2-3DCB-467C-9A26-309C4760D09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70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BDE39-13BB-4AD5-B18A-1DB4C760253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2214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F23F5-1020-4319-9190-F9B2B9E3BC4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7294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897BD-1BB8-4491-B0F3-07DF46446F7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658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1D1A9E-F494-4409-AF41-E3454315EC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5932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BACA0-1CE5-4918-9AC4-5224F04447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7310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5A496-6EEC-46E2-92CE-A0E03DF7845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502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1E518-D92B-4080-A61C-A15A9B57DB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3927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4B86D-FEAB-49AD-8A62-0F7535B1D2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4895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46F21-3261-4337-BB24-D5CA7EF53D6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6355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9EFE8-FE85-4536-B81A-1F4C2FAEF32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8443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DE16650-F162-4892-87B4-6D5DE57407C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61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86C-0B47-493C-8F7A-04A6167C3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9694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635AC-B467-4EAF-8439-75888201F3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369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B159B-DBAE-496D-B1B7-3BCF3BEDA2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29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CC224-4BCC-4460-B387-DF6285D276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146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11C00-FCA4-4600-ADDC-DB32427546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2840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27FF9-D910-4A45-A882-6DECBFCC6B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3454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BC479-22C2-4F4A-9AC5-75593FD714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821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87E4789E-62DB-4DDB-934E-F1DAFE77A5E1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D153312-A242-478A-A2DC-F3B21FA8B0A9}" type="slidenum">
              <a:rPr lang="en-US" altLang="en-US">
                <a:solidFill>
                  <a:srgbClr val="000000"/>
                </a:solidFill>
                <a:latin typeface="Arial" charset="0"/>
              </a:rPr>
              <a:pPr/>
              <a:t>‹#›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230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6868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accent2"/>
                </a:solidFill>
              </a:rPr>
              <a:t>Me </a:t>
            </a:r>
            <a:r>
              <a:rPr lang="en-US" altLang="en-US" sz="3600" dirty="0" err="1">
                <a:solidFill>
                  <a:schemeClr val="accent2"/>
                </a:solidFill>
              </a:rPr>
              <a:t>llamo</a:t>
            </a:r>
            <a:r>
              <a:rPr lang="en-US" altLang="en-US" sz="3600" dirty="0">
                <a:solidFill>
                  <a:schemeClr val="accent2"/>
                </a:solidFill>
              </a:rPr>
              <a:t> __________	</a:t>
            </a:r>
            <a:r>
              <a:rPr lang="en-US" altLang="en-US" sz="3600" dirty="0" err="1">
                <a:solidFill>
                  <a:schemeClr val="accent2"/>
                </a:solidFill>
              </a:rPr>
              <a:t>Clase</a:t>
            </a:r>
            <a:r>
              <a:rPr lang="en-US" altLang="en-US" sz="3600" dirty="0">
                <a:solidFill>
                  <a:schemeClr val="accent2"/>
                </a:solidFill>
              </a:rPr>
              <a:t> </a:t>
            </a:r>
            <a:r>
              <a:rPr lang="en-US" altLang="en-US" sz="3600" dirty="0" smtClean="0">
                <a:solidFill>
                  <a:schemeClr val="accent2"/>
                </a:solidFill>
              </a:rPr>
              <a:t>702</a:t>
            </a:r>
            <a:r>
              <a:rPr lang="en-US" altLang="en-US" sz="3600" dirty="0">
                <a:solidFill>
                  <a:schemeClr val="accent2"/>
                </a:solidFill>
              </a:rPr>
              <a:t/>
            </a:r>
            <a:br>
              <a:rPr lang="en-US" altLang="en-US" sz="3600" dirty="0">
                <a:solidFill>
                  <a:schemeClr val="accent2"/>
                </a:solidFill>
              </a:rPr>
            </a:br>
            <a:r>
              <a:rPr lang="en-US" altLang="en-US" sz="3600" dirty="0">
                <a:solidFill>
                  <a:schemeClr val="accent2"/>
                </a:solidFill>
              </a:rPr>
              <a:t>La </a:t>
            </a:r>
            <a:r>
              <a:rPr lang="en-US" altLang="en-US" sz="3600" dirty="0" err="1">
                <a:solidFill>
                  <a:schemeClr val="accent2"/>
                </a:solidFill>
              </a:rPr>
              <a:t>fecha</a:t>
            </a:r>
            <a:r>
              <a:rPr lang="en-US" altLang="en-US" sz="3600" dirty="0">
                <a:solidFill>
                  <a:schemeClr val="accent2"/>
                </a:solidFill>
              </a:rPr>
              <a:t> </a:t>
            </a:r>
            <a:r>
              <a:rPr lang="en-US" altLang="en-US" sz="3600" dirty="0" err="1">
                <a:solidFill>
                  <a:schemeClr val="accent2"/>
                </a:solidFill>
              </a:rPr>
              <a:t>es</a:t>
            </a:r>
            <a:r>
              <a:rPr lang="en-US" altLang="en-US" sz="3600" dirty="0">
                <a:solidFill>
                  <a:schemeClr val="accent2"/>
                </a:solidFill>
              </a:rPr>
              <a:t> el </a:t>
            </a:r>
            <a:r>
              <a:rPr lang="en-US" altLang="en-US" sz="3600" dirty="0" smtClean="0">
                <a:solidFill>
                  <a:schemeClr val="accent2"/>
                </a:solidFill>
              </a:rPr>
              <a:t>23 </a:t>
            </a:r>
            <a:r>
              <a:rPr lang="en-US" altLang="en-US" sz="3600" dirty="0">
                <a:solidFill>
                  <a:schemeClr val="accent2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accent2"/>
                </a:solidFill>
              </a:rPr>
              <a:t>enero</a:t>
            </a:r>
            <a:r>
              <a:rPr lang="en-US" altLang="en-US" sz="3600" dirty="0" smtClean="0">
                <a:solidFill>
                  <a:schemeClr val="accent2"/>
                </a:solidFill>
              </a:rPr>
              <a:t> </a:t>
            </a:r>
            <a:r>
              <a:rPr lang="en-US" altLang="en-US" sz="3600" dirty="0">
                <a:solidFill>
                  <a:schemeClr val="accent2"/>
                </a:solidFill>
              </a:rPr>
              <a:t>del </a:t>
            </a:r>
            <a:r>
              <a:rPr lang="en-US" altLang="en-US" sz="3600" dirty="0" smtClean="0">
                <a:solidFill>
                  <a:schemeClr val="accent2"/>
                </a:solidFill>
              </a:rPr>
              <a:t>2014</a:t>
            </a:r>
            <a:endParaRPr lang="en-US" altLang="en-US" sz="3600" dirty="0">
              <a:solidFill>
                <a:schemeClr val="accent2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067800" cy="5181600"/>
          </a:xfrm>
          <a:solidFill>
            <a:schemeClr val="bg1"/>
          </a:solidFill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chemeClr val="bg2"/>
                </a:solidFill>
              </a:rPr>
              <a:t>Propósito </a:t>
            </a:r>
            <a:r>
              <a:rPr lang="es-ES_tradnl" altLang="en-US" dirty="0" smtClean="0">
                <a:solidFill>
                  <a:schemeClr val="bg2"/>
                </a:solidFill>
              </a:rPr>
              <a:t># 44: </a:t>
            </a:r>
            <a:r>
              <a:rPr lang="es-ES_tradnl" altLang="en-US" dirty="0">
                <a:cs typeface="Times New Roman" pitchFamily="18" charset="0"/>
              </a:rPr>
              <a:t>¿Dónde estudias?</a:t>
            </a:r>
          </a:p>
          <a:p>
            <a:pPr>
              <a:buFont typeface="Wingdings" pitchFamily="2" charset="2"/>
              <a:buNone/>
            </a:pPr>
            <a:r>
              <a:rPr lang="es-ES_tradnl" altLang="en-US" dirty="0" smtClean="0">
                <a:solidFill>
                  <a:schemeClr val="bg2"/>
                </a:solidFill>
                <a:cs typeface="Times New Roman" pitchFamily="18" charset="0"/>
              </a:rPr>
              <a:t>Actividad Inicial: -</a:t>
            </a:r>
            <a:r>
              <a:rPr lang="es-ES_tradnl" altLang="en-US" dirty="0" smtClean="0">
                <a:cs typeface="Times New Roman" pitchFamily="18" charset="0"/>
              </a:rPr>
              <a:t>COPY and </a:t>
            </a:r>
            <a:r>
              <a:rPr lang="es-ES_tradnl" altLang="en-US" dirty="0" err="1" smtClean="0">
                <a:cs typeface="Times New Roman" pitchFamily="18" charset="0"/>
              </a:rPr>
              <a:t>circle</a:t>
            </a:r>
            <a:r>
              <a:rPr lang="es-ES_tradnl" altLang="en-US" dirty="0" smtClean="0">
                <a:cs typeface="Times New Roman" pitchFamily="18" charset="0"/>
              </a:rPr>
              <a:t> </a:t>
            </a:r>
            <a:r>
              <a:rPr lang="es-ES_tradnl" altLang="en-US" dirty="0" err="1" smtClean="0">
                <a:cs typeface="Times New Roman" pitchFamily="18" charset="0"/>
              </a:rPr>
              <a:t>the</a:t>
            </a:r>
            <a:r>
              <a:rPr lang="es-ES_tradnl" altLang="en-US" dirty="0" smtClean="0">
                <a:cs typeface="Times New Roman" pitchFamily="18" charset="0"/>
              </a:rPr>
              <a:t> </a:t>
            </a:r>
            <a:r>
              <a:rPr lang="es-ES_tradnl" altLang="en-US" dirty="0" err="1" smtClean="0">
                <a:cs typeface="Times New Roman" pitchFamily="18" charset="0"/>
              </a:rPr>
              <a:t>correct</a:t>
            </a:r>
            <a:r>
              <a:rPr lang="es-ES_tradnl" altLang="en-US" dirty="0" smtClean="0">
                <a:cs typeface="Times New Roman" pitchFamily="18" charset="0"/>
              </a:rPr>
              <a:t> </a:t>
            </a:r>
            <a:r>
              <a:rPr lang="es-ES_tradnl" altLang="en-US" dirty="0" err="1" smtClean="0">
                <a:cs typeface="Times New Roman" pitchFamily="18" charset="0"/>
              </a:rPr>
              <a:t>verb</a:t>
            </a:r>
            <a:r>
              <a:rPr lang="es-ES_tradnl" altLang="en-US" dirty="0" smtClean="0">
                <a:cs typeface="Times New Roman" pitchFamily="18" charset="0"/>
              </a:rPr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>
                <a:cs typeface="Times New Roman" pitchFamily="18" charset="0"/>
              </a:rPr>
              <a:t>Él (estudia, estudian) mucho.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>
                <a:cs typeface="Times New Roman" pitchFamily="18" charset="0"/>
              </a:rPr>
              <a:t>Yo (hablo, hablamos) español.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>
                <a:cs typeface="Times New Roman" pitchFamily="18" charset="0"/>
              </a:rPr>
              <a:t>Nosotros (miran, miramos) un DVD.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>
                <a:cs typeface="Times New Roman" pitchFamily="18" charset="0"/>
              </a:rPr>
              <a:t>La profesora (enseñas, enseña) bien.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>
                <a:cs typeface="Times New Roman" pitchFamily="18" charset="0"/>
              </a:rPr>
              <a:t>Tú (trabajas, trabaja) mucho.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>
                <a:cs typeface="Times New Roman" pitchFamily="18" charset="0"/>
              </a:rPr>
              <a:t>¿Cuánto (paga, pagan) ustedes?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>
                <a:cs typeface="Times New Roman" pitchFamily="18" charset="0"/>
              </a:rPr>
              <a:t>Yo (envía, envío) muchos correos electrónicos.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>
                <a:cs typeface="Times New Roman" pitchFamily="18" charset="0"/>
              </a:rPr>
              <a:t>Ellas siempre (navegas, navegan) la red.</a:t>
            </a:r>
          </a:p>
          <a:p>
            <a:pPr marL="0" indent="0">
              <a:buNone/>
            </a:pPr>
            <a:endParaRPr lang="es-ES_tradnl" altLang="en-US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>
                <a:solidFill>
                  <a:schemeClr val="bg2"/>
                </a:solidFill>
              </a:rPr>
              <a:t>Practica</a:t>
            </a:r>
            <a:endParaRPr lang="en-US" altLang="en-US" dirty="0">
              <a:solidFill>
                <a:schemeClr val="bg2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876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dirty="0" smtClean="0"/>
              <a:t>I- COPY and complete with the correct verb ending.</a:t>
            </a:r>
            <a:endParaRPr lang="en-US" alt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800" dirty="0" err="1"/>
              <a:t>Yo</a:t>
            </a:r>
            <a:r>
              <a:rPr lang="en-US" altLang="en-US" sz="2800" dirty="0"/>
              <a:t> </a:t>
            </a:r>
            <a:r>
              <a:rPr lang="en-US" altLang="en-US" sz="2800" dirty="0" err="1"/>
              <a:t>habl</a:t>
            </a:r>
            <a:r>
              <a:rPr lang="en-US" altLang="en-US" sz="2800" dirty="0"/>
              <a:t>____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800" dirty="0" err="1"/>
              <a:t>T</a:t>
            </a:r>
            <a:r>
              <a:rPr lang="en-US" altLang="en-US" sz="2800" dirty="0" err="1">
                <a:cs typeface="Times New Roman" pitchFamily="18" charset="0"/>
              </a:rPr>
              <a:t>ú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 err="1">
                <a:cs typeface="Times New Roman" pitchFamily="18" charset="0"/>
              </a:rPr>
              <a:t>mir</a:t>
            </a:r>
            <a:r>
              <a:rPr lang="en-US" altLang="en-US" sz="2800" dirty="0">
                <a:cs typeface="Times New Roman" pitchFamily="18" charset="0"/>
              </a:rPr>
              <a:t>____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800" dirty="0" err="1">
                <a:cs typeface="Times New Roman" pitchFamily="18" charset="0"/>
              </a:rPr>
              <a:t>Usted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 err="1">
                <a:cs typeface="Times New Roman" pitchFamily="18" charset="0"/>
              </a:rPr>
              <a:t>regres</a:t>
            </a:r>
            <a:r>
              <a:rPr lang="en-US" altLang="en-US" sz="2800" dirty="0">
                <a:cs typeface="Times New Roman" pitchFamily="18" charset="0"/>
              </a:rPr>
              <a:t>_____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800" dirty="0" err="1">
                <a:cs typeface="Times New Roman" pitchFamily="18" charset="0"/>
              </a:rPr>
              <a:t>Él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 err="1">
                <a:cs typeface="Times New Roman" pitchFamily="18" charset="0"/>
              </a:rPr>
              <a:t>enseñ</a:t>
            </a:r>
            <a:r>
              <a:rPr lang="en-US" altLang="en-US" sz="2800" dirty="0">
                <a:cs typeface="Times New Roman" pitchFamily="18" charset="0"/>
              </a:rPr>
              <a:t>_____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800" dirty="0">
                <a:cs typeface="Times New Roman" pitchFamily="18" charset="0"/>
              </a:rPr>
              <a:t>Ella </a:t>
            </a:r>
            <a:r>
              <a:rPr lang="en-US" altLang="en-US" sz="2800" dirty="0" err="1">
                <a:cs typeface="Times New Roman" pitchFamily="18" charset="0"/>
              </a:rPr>
              <a:t>trabaj</a:t>
            </a:r>
            <a:r>
              <a:rPr lang="en-US" altLang="en-US" sz="2800" dirty="0">
                <a:cs typeface="Times New Roman" pitchFamily="18" charset="0"/>
              </a:rPr>
              <a:t>_____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800" dirty="0" err="1">
                <a:cs typeface="Times New Roman" pitchFamily="18" charset="0"/>
              </a:rPr>
              <a:t>Nosotros</a:t>
            </a:r>
            <a:r>
              <a:rPr lang="en-US" altLang="en-US" sz="2800" dirty="0">
                <a:cs typeface="Times New Roman" pitchFamily="18" charset="0"/>
              </a:rPr>
              <a:t> contest_____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800" dirty="0" err="1">
                <a:cs typeface="Times New Roman" pitchFamily="18" charset="0"/>
              </a:rPr>
              <a:t>Ustedes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 err="1">
                <a:cs typeface="Times New Roman" pitchFamily="18" charset="0"/>
              </a:rPr>
              <a:t>escuch</a:t>
            </a:r>
            <a:r>
              <a:rPr lang="en-US" altLang="en-US" sz="2800" dirty="0">
                <a:cs typeface="Times New Roman" pitchFamily="18" charset="0"/>
              </a:rPr>
              <a:t>______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800" dirty="0" err="1">
                <a:cs typeface="Times New Roman" pitchFamily="18" charset="0"/>
              </a:rPr>
              <a:t>Ellos</a:t>
            </a:r>
            <a:r>
              <a:rPr lang="en-US" altLang="en-US" sz="2800" dirty="0">
                <a:cs typeface="Times New Roman" pitchFamily="18" charset="0"/>
              </a:rPr>
              <a:t> tom______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800" dirty="0" err="1">
                <a:cs typeface="Times New Roman" pitchFamily="18" charset="0"/>
              </a:rPr>
              <a:t>Ellas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 err="1">
                <a:cs typeface="Times New Roman" pitchFamily="18" charset="0"/>
              </a:rPr>
              <a:t>estudi</a:t>
            </a:r>
            <a:r>
              <a:rPr lang="en-US" altLang="en-US" sz="2800" dirty="0">
                <a:cs typeface="Times New Roman" pitchFamily="18" charset="0"/>
              </a:rPr>
              <a:t>_____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>
                <a:solidFill>
                  <a:schemeClr val="bg2"/>
                </a:solidFill>
              </a:rPr>
              <a:t>Practica</a:t>
            </a:r>
            <a:endParaRPr lang="en-US" altLang="en-US" dirty="0">
              <a:solidFill>
                <a:schemeClr val="bg2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0"/>
            <a:ext cx="9144000" cy="5334000"/>
          </a:xfrm>
          <a:solidFill>
            <a:schemeClr val="bg1"/>
          </a:solidFill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 dirty="0" smtClean="0"/>
              <a:t>II- COPY and complete </a:t>
            </a:r>
            <a:r>
              <a:rPr lang="es-ES_tradnl" altLang="en-US" sz="2400" dirty="0" err="1" smtClean="0"/>
              <a:t>with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the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correct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form</a:t>
            </a:r>
            <a:r>
              <a:rPr lang="es-ES_tradnl" altLang="en-US" sz="2400" dirty="0" smtClean="0"/>
              <a:t> of </a:t>
            </a:r>
            <a:r>
              <a:rPr lang="es-ES_tradnl" altLang="en-US" sz="2400" dirty="0" err="1" smtClean="0"/>
              <a:t>the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verb</a:t>
            </a:r>
            <a:r>
              <a:rPr lang="es-ES_tradnl" altLang="en-US" sz="2400" dirty="0" smtClean="0"/>
              <a:t>.</a:t>
            </a:r>
            <a:endParaRPr lang="es-ES_tradnl" altLang="en-US" sz="24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/>
              <a:t>Nosotros ___________ mucho en la clase de español. (hablar)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/>
              <a:t>Yo ________ la mano y la profesora __________ mi pregunta (levantar, contestar)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>
                <a:cs typeface="Times New Roman" pitchFamily="18" charset="0"/>
              </a:rPr>
              <a:t>Yo __________ atención cuando la profesora ___________ (prestar, hablar)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>
                <a:cs typeface="Times New Roman" pitchFamily="18" charset="0"/>
              </a:rPr>
              <a:t>¿Tú ________ el bus escolar a casa? (tomar)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>
                <a:cs typeface="Times New Roman" pitchFamily="18" charset="0"/>
              </a:rPr>
              <a:t>Yo _________ la red y ellos ___________ en su móvil. (navegar, hablar)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>
                <a:cs typeface="Times New Roman" pitchFamily="18" charset="0"/>
              </a:rPr>
              <a:t>Ustedes no ___________ uniforme a la escuela. (llevar)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>
                <a:cs typeface="Times New Roman" pitchFamily="18" charset="0"/>
              </a:rPr>
              <a:t>Nosotros __________ nuestros materiales escolares en una mochila. (llevar)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>
                <a:cs typeface="Times New Roman" pitchFamily="18" charset="0"/>
              </a:rPr>
              <a:t>¿En qué tienda ________________ tú? (trabajar)</a:t>
            </a:r>
            <a:endParaRPr lang="es-ES_tradnl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029200"/>
          </a:xfrm>
          <a:solidFill>
            <a:schemeClr val="bg1"/>
          </a:solidFill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 smtClean="0"/>
              <a:t>III. Use the subject and verb given to write an original Spanish sentence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err="1"/>
              <a:t>Yo</a:t>
            </a:r>
            <a:r>
              <a:rPr lang="en-US" altLang="en-US" dirty="0"/>
              <a:t>/</a:t>
            </a:r>
            <a:r>
              <a:rPr lang="en-US" altLang="en-US" dirty="0" err="1"/>
              <a:t>hablar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err="1">
                <a:cs typeface="Times New Roman" pitchFamily="18" charset="0"/>
              </a:rPr>
              <a:t>Él</a:t>
            </a:r>
            <a:r>
              <a:rPr lang="en-US" altLang="en-US" dirty="0">
                <a:cs typeface="Times New Roman" pitchFamily="18" charset="0"/>
              </a:rPr>
              <a:t>/</a:t>
            </a:r>
            <a:r>
              <a:rPr lang="en-US" altLang="en-US" dirty="0" err="1">
                <a:cs typeface="Times New Roman" pitchFamily="18" charset="0"/>
              </a:rPr>
              <a:t>comprar</a:t>
            </a:r>
            <a:endParaRPr lang="en-US" altLang="en-US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>
                <a:cs typeface="Times New Roman" pitchFamily="18" charset="0"/>
              </a:rPr>
              <a:t>La </a:t>
            </a:r>
            <a:r>
              <a:rPr lang="en-US" altLang="en-US" dirty="0" err="1">
                <a:cs typeface="Times New Roman" pitchFamily="18" charset="0"/>
              </a:rPr>
              <a:t>profesora</a:t>
            </a:r>
            <a:r>
              <a:rPr lang="en-US" altLang="en-US" dirty="0">
                <a:cs typeface="Times New Roman" pitchFamily="18" charset="0"/>
              </a:rPr>
              <a:t>/</a:t>
            </a:r>
            <a:r>
              <a:rPr lang="en-US" altLang="en-US" dirty="0" err="1">
                <a:cs typeface="Times New Roman" pitchFamily="18" charset="0"/>
              </a:rPr>
              <a:t>enseñar</a:t>
            </a:r>
            <a:endParaRPr lang="en-US" altLang="en-US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err="1">
                <a:cs typeface="Times New Roman" pitchFamily="18" charset="0"/>
              </a:rPr>
              <a:t>Ustedes</a:t>
            </a:r>
            <a:r>
              <a:rPr lang="en-US" altLang="en-US" dirty="0">
                <a:cs typeface="Times New Roman" pitchFamily="18" charset="0"/>
              </a:rPr>
              <a:t>/</a:t>
            </a:r>
            <a:r>
              <a:rPr lang="en-US" altLang="en-US" dirty="0" err="1">
                <a:cs typeface="Times New Roman" pitchFamily="18" charset="0"/>
              </a:rPr>
              <a:t>tomar</a:t>
            </a:r>
            <a:endParaRPr lang="en-US" altLang="en-US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err="1">
                <a:cs typeface="Times New Roman" pitchFamily="18" charset="0"/>
              </a:rPr>
              <a:t>Nosotros</a:t>
            </a:r>
            <a:r>
              <a:rPr lang="en-US" altLang="en-US" dirty="0">
                <a:cs typeface="Times New Roman" pitchFamily="18" charset="0"/>
              </a:rPr>
              <a:t>/</a:t>
            </a:r>
            <a:r>
              <a:rPr lang="en-US" altLang="en-US" dirty="0" err="1">
                <a:cs typeface="Times New Roman" pitchFamily="18" charset="0"/>
              </a:rPr>
              <a:t>sacar</a:t>
            </a:r>
            <a:endParaRPr lang="en-US" altLang="en-US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>
                <a:cs typeface="Times New Roman" pitchFamily="18" charset="0"/>
              </a:rPr>
              <a:t>Pablo y Elena/</a:t>
            </a:r>
            <a:r>
              <a:rPr lang="en-US" altLang="en-US" dirty="0" err="1">
                <a:cs typeface="Times New Roman" pitchFamily="18" charset="0"/>
              </a:rPr>
              <a:t>estudiar</a:t>
            </a:r>
            <a:endParaRPr lang="en-US" altLang="en-US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err="1">
                <a:cs typeface="Times New Roman" pitchFamily="18" charset="0"/>
              </a:rPr>
              <a:t>Yo</a:t>
            </a:r>
            <a:r>
              <a:rPr lang="en-US" altLang="en-US" dirty="0">
                <a:cs typeface="Times New Roman" pitchFamily="18" charset="0"/>
              </a:rPr>
              <a:t>/</a:t>
            </a:r>
            <a:r>
              <a:rPr lang="en-US" altLang="en-US" dirty="0" err="1">
                <a:cs typeface="Times New Roman" pitchFamily="18" charset="0"/>
              </a:rPr>
              <a:t>regresar</a:t>
            </a:r>
            <a:endParaRPr lang="en-US" altLang="en-US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err="1">
                <a:cs typeface="Times New Roman" pitchFamily="18" charset="0"/>
              </a:rPr>
              <a:t>Tú</a:t>
            </a:r>
            <a:r>
              <a:rPr lang="en-US" altLang="en-US" dirty="0">
                <a:cs typeface="Times New Roman" pitchFamily="18" charset="0"/>
              </a:rPr>
              <a:t>/</a:t>
            </a:r>
            <a:r>
              <a:rPr lang="en-US" altLang="en-US" dirty="0" err="1">
                <a:cs typeface="Times New Roman" pitchFamily="18" charset="0"/>
              </a:rPr>
              <a:t>buscar</a:t>
            </a:r>
            <a:endParaRPr lang="en-US" altLang="en-US" dirty="0">
              <a:cs typeface="Times New Roman" pitchFamily="18" charset="0"/>
            </a:endParaRP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762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chemeClr val="bg2"/>
                </a:solidFill>
              </a:rPr>
              <a:t>Practica</a:t>
            </a:r>
            <a:endParaRPr lang="en-US" altLang="en-US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44 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endParaRPr lang="en-US" dirty="0" smtClean="0"/>
          </a:p>
          <a:p>
            <a:r>
              <a:rPr lang="en-US" dirty="0" smtClean="0"/>
              <a:t>GET </a:t>
            </a:r>
            <a:r>
              <a:rPr lang="en-US" u="sng" dirty="0" smtClean="0"/>
              <a:t>QUIZ 2: CAP. 3</a:t>
            </a:r>
            <a:r>
              <a:rPr lang="en-US" dirty="0" smtClean="0"/>
              <a:t> SIGNED!!!!!!</a:t>
            </a:r>
          </a:p>
          <a:p>
            <a:r>
              <a:rPr lang="en-US" dirty="0" smtClean="0"/>
              <a:t>FOR ADDITIONAL PRACTICE.</a:t>
            </a:r>
          </a:p>
          <a:p>
            <a:pPr lvl="1"/>
            <a:r>
              <a:rPr lang="en-US" altLang="en-US" dirty="0" smtClean="0"/>
              <a:t> Go to </a:t>
            </a:r>
            <a:r>
              <a:rPr lang="en-US" altLang="en-US" dirty="0" smtClean="0">
                <a:hlinkClick r:id="rId2"/>
              </a:rPr>
              <a:t>www.glencoe.com</a:t>
            </a:r>
            <a:endParaRPr lang="en-US" altLang="en-US" dirty="0" smtClean="0"/>
          </a:p>
          <a:p>
            <a:pPr lvl="2"/>
            <a:r>
              <a:rPr lang="en-US" altLang="en-US" dirty="0" err="1" smtClean="0"/>
              <a:t>QuickPassCode</a:t>
            </a:r>
            <a:r>
              <a:rPr lang="en-US" altLang="en-US" dirty="0" smtClean="0"/>
              <a:t>: </a:t>
            </a:r>
            <a:r>
              <a:rPr lang="en-US" altLang="en-US" u="sng" dirty="0" smtClean="0"/>
              <a:t>ASD4003c3</a:t>
            </a:r>
            <a:endParaRPr lang="en-US" altLang="en-US" dirty="0" smtClean="0"/>
          </a:p>
          <a:p>
            <a:pPr lvl="3"/>
            <a:r>
              <a:rPr lang="en-US" altLang="en-US" dirty="0" smtClean="0"/>
              <a:t>Under </a:t>
            </a:r>
            <a:r>
              <a:rPr lang="en-US" altLang="en-US" u="sng" dirty="0" smtClean="0"/>
              <a:t>Grammar Practice</a:t>
            </a:r>
          </a:p>
          <a:p>
            <a:pPr lvl="3"/>
            <a:r>
              <a:rPr lang="en-US" altLang="en-US" dirty="0" smtClean="0"/>
              <a:t>Play </a:t>
            </a:r>
            <a:r>
              <a:rPr lang="en-US" altLang="en-US" u="sng" dirty="0" err="1" smtClean="0"/>
              <a:t>Presente</a:t>
            </a:r>
            <a:r>
              <a:rPr lang="en-US" altLang="en-US" u="sng" dirty="0" smtClean="0"/>
              <a:t> de los </a:t>
            </a:r>
            <a:r>
              <a:rPr lang="en-US" altLang="en-US" u="sng" dirty="0" err="1" smtClean="0"/>
              <a:t>verbos</a:t>
            </a:r>
            <a:r>
              <a:rPr lang="en-US" altLang="en-US" u="sng" dirty="0" smtClean="0"/>
              <a:t> –</a:t>
            </a:r>
            <a:r>
              <a:rPr lang="en-US" altLang="en-US" u="sng" dirty="0" err="1" smtClean="0"/>
              <a:t>ar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eGame</a:t>
            </a:r>
            <a:endParaRPr lang="en-US" alt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22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chemeClr val="bg2"/>
                </a:solidFill>
              </a:rPr>
              <a:t>Actividad</a:t>
            </a:r>
            <a:r>
              <a:rPr lang="en-US" altLang="en-US" dirty="0" smtClean="0">
                <a:solidFill>
                  <a:schemeClr val="bg2"/>
                </a:solidFill>
              </a:rPr>
              <a:t> </a:t>
            </a:r>
            <a:r>
              <a:rPr lang="en-US" altLang="en-US" dirty="0" err="1" smtClean="0">
                <a:solidFill>
                  <a:schemeClr val="bg2"/>
                </a:solidFill>
              </a:rPr>
              <a:t>Inicial</a:t>
            </a:r>
            <a:r>
              <a:rPr lang="en-US" altLang="en-US" dirty="0" smtClean="0">
                <a:solidFill>
                  <a:schemeClr val="bg2"/>
                </a:solidFill>
              </a:rPr>
              <a:t>:</a:t>
            </a:r>
            <a:endParaRPr lang="en-US" altLang="en-US" dirty="0">
              <a:solidFill>
                <a:schemeClr val="bg2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54443"/>
            <a:ext cx="8915400" cy="5029200"/>
          </a:xfrm>
          <a:solidFill>
            <a:schemeClr val="bg1"/>
          </a:solidFill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 smtClean="0">
                <a:solidFill>
                  <a:srgbClr val="92D050"/>
                </a:solidFill>
              </a:rPr>
              <a:t>I- </a:t>
            </a:r>
            <a:r>
              <a:rPr lang="es-ES_tradnl" altLang="en-US" sz="2800" dirty="0" smtClean="0"/>
              <a:t>COPY and </a:t>
            </a:r>
            <a:r>
              <a:rPr lang="es-ES_tradnl" altLang="en-US" sz="2800" dirty="0" err="1" smtClean="0"/>
              <a:t>respond</a:t>
            </a:r>
            <a:r>
              <a:rPr lang="es-ES_tradnl" altLang="en-US" sz="2800" dirty="0" smtClean="0"/>
              <a:t> in a full </a:t>
            </a:r>
            <a:r>
              <a:rPr lang="es-ES_tradnl" altLang="en-US" sz="2800" dirty="0" err="1" smtClean="0"/>
              <a:t>Spanish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sentence</a:t>
            </a:r>
            <a:r>
              <a:rPr lang="es-ES_tradnl" altLang="en-US" sz="2800" dirty="0" smtClean="0"/>
              <a:t>.</a:t>
            </a: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¿Hablan ustedes español?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</a:t>
            </a:r>
            <a:r>
              <a:rPr lang="es-ES_tradnl" altLang="en-US" sz="2800" dirty="0" smtClean="0">
                <a:cs typeface="Times New Roman" pitchFamily="18" charset="0"/>
              </a:rPr>
              <a:t>Necesitas </a:t>
            </a:r>
            <a:r>
              <a:rPr lang="es-ES_tradnl" altLang="en-US" sz="2800" dirty="0">
                <a:cs typeface="Times New Roman" pitchFamily="18" charset="0"/>
              </a:rPr>
              <a:t>mucho dinero?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¿Dónde busca </a:t>
            </a:r>
            <a:r>
              <a:rPr lang="es-ES_tradnl" altLang="en-US" sz="2800" dirty="0" smtClean="0">
                <a:cs typeface="Times New Roman" pitchFamily="18" charset="0"/>
              </a:rPr>
              <a:t>una alumna </a:t>
            </a:r>
            <a:r>
              <a:rPr lang="es-ES_tradnl" altLang="en-US" sz="2800" dirty="0">
                <a:cs typeface="Times New Roman" pitchFamily="18" charset="0"/>
              </a:rPr>
              <a:t>la información?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 smtClean="0">
                <a:cs typeface="Times New Roman" pitchFamily="18" charset="0"/>
              </a:rPr>
              <a:t>Los alumnos </a:t>
            </a:r>
            <a:r>
              <a:rPr lang="es-ES_tradnl" altLang="en-US" sz="2800" dirty="0">
                <a:cs typeface="Times New Roman" pitchFamily="18" charset="0"/>
              </a:rPr>
              <a:t>estudian mucho, ¿no?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¿Cuándo regresan ustedes a casa?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58000" y="482025"/>
            <a:ext cx="16433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</a:rPr>
              <a:t>01/24/14</a:t>
            </a:r>
            <a:endParaRPr lang="en-US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081137"/>
              </p:ext>
            </p:extLst>
          </p:nvPr>
        </p:nvGraphicFramePr>
        <p:xfrm>
          <a:off x="76200" y="2016123"/>
          <a:ext cx="9067800" cy="4384677"/>
        </p:xfrm>
        <a:graphic>
          <a:graphicData uri="http://schemas.openxmlformats.org/drawingml/2006/table">
            <a:tbl>
              <a:tblPr/>
              <a:tblGrid>
                <a:gridCol w="1295400"/>
                <a:gridCol w="1447800"/>
                <a:gridCol w="1524000"/>
                <a:gridCol w="1447800"/>
                <a:gridCol w="1828800"/>
                <a:gridCol w="1524000"/>
              </a:tblGrid>
              <a:tr h="627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625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miro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627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estudiamos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625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paga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627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buscas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625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escuchan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627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levanta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1189037"/>
            <a:ext cx="8153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altLang="en-US" sz="3600" kern="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II-</a:t>
            </a:r>
            <a:r>
              <a:rPr lang="en-US" altLang="en-US" sz="3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600" kern="0" dirty="0" smtClean="0"/>
              <a:t>COPY and complete the verb table</a:t>
            </a:r>
            <a:endParaRPr lang="en-US" altLang="en-US" sz="3600" kern="0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82562"/>
            <a:ext cx="8229600" cy="9604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926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685800"/>
            <a:ext cx="8686800" cy="61722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III- </a:t>
            </a:r>
            <a:r>
              <a:rPr lang="en-US" dirty="0" smtClean="0"/>
              <a:t>Write 2 ORIGINAL SPANISH SENTENCES with each verb in the PRESENT TENSE. </a:t>
            </a:r>
            <a:r>
              <a:rPr lang="en-US" i="1" dirty="0" smtClean="0"/>
              <a:t>(make sure that the verb is </a:t>
            </a:r>
            <a:r>
              <a:rPr lang="en-US" i="1" u="sng" dirty="0" smtClean="0"/>
              <a:t>conjugated</a:t>
            </a:r>
            <a:r>
              <a:rPr lang="en-US" i="1" dirty="0" smtClean="0"/>
              <a:t>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Mirar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Estudiar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Pagar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buscar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Escuchar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levantar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65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44 </a:t>
            </a:r>
            <a:r>
              <a:rPr lang="en-US" dirty="0">
                <a:solidFill>
                  <a:srgbClr val="FF0000"/>
                </a:solidFill>
              </a:rPr>
              <a:t>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endParaRPr lang="en-US" dirty="0" smtClean="0"/>
          </a:p>
          <a:p>
            <a:r>
              <a:rPr lang="en-US" dirty="0" smtClean="0"/>
              <a:t>GET </a:t>
            </a:r>
            <a:r>
              <a:rPr lang="en-US" u="sng" dirty="0" smtClean="0"/>
              <a:t>QUIZ 2: CAP. 3</a:t>
            </a:r>
            <a:r>
              <a:rPr lang="en-US" dirty="0" smtClean="0"/>
              <a:t> SIGNED!!!!!!</a:t>
            </a:r>
          </a:p>
          <a:p>
            <a:r>
              <a:rPr lang="en-US" dirty="0" smtClean="0"/>
              <a:t>FOR ADDITIONAL PRACTICE.</a:t>
            </a:r>
          </a:p>
          <a:p>
            <a:pPr lvl="1"/>
            <a:r>
              <a:rPr lang="en-US" altLang="en-US" dirty="0" smtClean="0"/>
              <a:t> Go to </a:t>
            </a:r>
            <a:r>
              <a:rPr lang="en-US" altLang="en-US" dirty="0" smtClean="0">
                <a:hlinkClick r:id="rId2"/>
              </a:rPr>
              <a:t>www.glencoe.com</a:t>
            </a:r>
            <a:endParaRPr lang="en-US" altLang="en-US" dirty="0" smtClean="0"/>
          </a:p>
          <a:p>
            <a:pPr lvl="2"/>
            <a:r>
              <a:rPr lang="en-US" altLang="en-US" dirty="0" err="1" smtClean="0"/>
              <a:t>QuickPassCode</a:t>
            </a:r>
            <a:r>
              <a:rPr lang="en-US" altLang="en-US" dirty="0" smtClean="0"/>
              <a:t>: </a:t>
            </a:r>
            <a:r>
              <a:rPr lang="en-US" altLang="en-US" u="sng" dirty="0" smtClean="0"/>
              <a:t>ASD4003c3</a:t>
            </a:r>
            <a:endParaRPr lang="en-US" altLang="en-US" dirty="0" smtClean="0"/>
          </a:p>
          <a:p>
            <a:pPr lvl="3"/>
            <a:r>
              <a:rPr lang="en-US" altLang="en-US" dirty="0" smtClean="0"/>
              <a:t>Under </a:t>
            </a:r>
            <a:r>
              <a:rPr lang="en-US" altLang="en-US" u="sng" dirty="0" smtClean="0"/>
              <a:t>Grammar Practice</a:t>
            </a:r>
          </a:p>
          <a:p>
            <a:pPr lvl="3"/>
            <a:r>
              <a:rPr lang="en-US" altLang="en-US" dirty="0" smtClean="0"/>
              <a:t>Play </a:t>
            </a:r>
            <a:r>
              <a:rPr lang="en-US" altLang="en-US" u="sng" dirty="0" err="1" smtClean="0"/>
              <a:t>Presente</a:t>
            </a:r>
            <a:r>
              <a:rPr lang="en-US" altLang="en-US" u="sng" dirty="0" smtClean="0"/>
              <a:t> de los </a:t>
            </a:r>
            <a:r>
              <a:rPr lang="en-US" altLang="en-US" u="sng" dirty="0" err="1" smtClean="0"/>
              <a:t>verbos</a:t>
            </a:r>
            <a:r>
              <a:rPr lang="en-US" altLang="en-US" u="sng" dirty="0" smtClean="0"/>
              <a:t> –</a:t>
            </a:r>
            <a:r>
              <a:rPr lang="en-US" altLang="en-US" u="sng" dirty="0" err="1" smtClean="0"/>
              <a:t>ar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eGame</a:t>
            </a:r>
            <a:endParaRPr lang="en-US" alt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43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567</TotalTime>
  <Words>443</Words>
  <Application>Microsoft Office PowerPoint</Application>
  <PresentationFormat>On-screen Show (4:3)</PresentationFormat>
  <Paragraphs>92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Quadrant</vt:lpstr>
      <vt:lpstr>Default Design</vt:lpstr>
      <vt:lpstr>Me llamo __________ Clase 702 La fecha es el 23 de enero del 2014</vt:lpstr>
      <vt:lpstr>Practica</vt:lpstr>
      <vt:lpstr>Practica</vt:lpstr>
      <vt:lpstr>Practica</vt:lpstr>
      <vt:lpstr>Tarea 44 a</vt:lpstr>
      <vt:lpstr>Actividad Inicial:</vt:lpstr>
      <vt:lpstr>Practica</vt:lpstr>
      <vt:lpstr>PowerPoint Presentation</vt:lpstr>
      <vt:lpstr>Tarea 44 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 IM La fecha es el 14 de octubre del 2010</dc:title>
  <dc:creator>Helen Zumaeta</dc:creator>
  <cp:lastModifiedBy>Helen Zumaeta</cp:lastModifiedBy>
  <cp:revision>24</cp:revision>
  <dcterms:created xsi:type="dcterms:W3CDTF">2010-10-13T23:31:56Z</dcterms:created>
  <dcterms:modified xsi:type="dcterms:W3CDTF">2014-01-23T23:03:19Z</dcterms:modified>
</cp:coreProperties>
</file>